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81" r:id="rId4"/>
    <p:sldId id="260" r:id="rId5"/>
    <p:sldId id="261" r:id="rId6"/>
    <p:sldId id="280" r:id="rId7"/>
    <p:sldId id="262" r:id="rId8"/>
    <p:sldId id="263" r:id="rId9"/>
    <p:sldId id="264" r:id="rId10"/>
    <p:sldId id="265" r:id="rId11"/>
    <p:sldId id="272" r:id="rId12"/>
    <p:sldId id="271" r:id="rId13"/>
    <p:sldId id="266" r:id="rId14"/>
    <p:sldId id="275" r:id="rId15"/>
    <p:sldId id="274" r:id="rId16"/>
    <p:sldId id="259" r:id="rId17"/>
    <p:sldId id="283" r:id="rId18"/>
    <p:sldId id="267" r:id="rId19"/>
    <p:sldId id="268" r:id="rId20"/>
    <p:sldId id="279" r:id="rId21"/>
    <p:sldId id="277" r:id="rId22"/>
    <p:sldId id="276" r:id="rId23"/>
    <p:sldId id="270" r:id="rId24"/>
    <p:sldId id="269" r:id="rId25"/>
    <p:sldId id="282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1" autoAdjust="0"/>
    <p:restoredTop sz="86409" autoAdjust="0"/>
  </p:normalViewPr>
  <p:slideViewPr>
    <p:cSldViewPr snapToGrid="0">
      <p:cViewPr>
        <p:scale>
          <a:sx n="69" d="100"/>
          <a:sy n="69" d="100"/>
        </p:scale>
        <p:origin x="3312" y="16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11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9249F6-88BD-B5EB-34A2-2C8B687660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29A59-F47C-71C9-181D-E238AB524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E68F3-F61F-4078-98E1-96C349248183}" type="datetimeFigureOut">
              <a:rPr lang="de-DE" smtClean="0"/>
              <a:t>27.05.2024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46FCA-100F-446E-7191-0AFD1D9CB3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FEBAF-0D86-1A5D-2E0C-CB69D497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E8121-B723-4B23-93DE-1982065951B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881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04D1B-B556-49EE-96A7-5358F44166A8}" type="datetimeFigureOut">
              <a:rPr lang="de-DE" smtClean="0"/>
              <a:t>27.05.2024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21F31-BF12-4CE3-874D-D783ADE7B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732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56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177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44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24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1F31-BF12-4CE3-874D-D783ADE7B18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15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CC16-C7BA-4CFB-3C5D-FD3BBDE9C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FC7D5-28E5-41AE-F3A0-0A930D418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A1A21-FFA6-ADFB-8BA9-4ADF0A8C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04.06.2024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E90BB-F5E7-9220-9389-5BED870C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29D8-B34D-31AD-3CAC-8483539E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9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0F38-96D9-8CC0-6283-D2950A37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6A143-0A19-07E1-1A20-00DE8DA86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4EEBC-603E-E67F-EA8F-118DBA577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A2427-A2B6-8FE1-AB34-51F11E23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043AF-C246-E42E-8CA2-A83D8A43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E7880-61B4-A100-8A9E-35DE61AE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3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2B6B-5D51-852C-8297-759C4AED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22856-173A-081A-D557-EC5D6EED5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805EB-E10D-D5E4-240A-5336E40B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402C8-1E66-65F1-2B16-4BB6AC51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7A009-8509-9329-DFBA-3AA6A432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74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5FD0F3-90C2-D24A-CEB9-6BC5B620B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E86A9-BBC3-57F0-8566-D5527806D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7AB05-C078-3009-0FE8-9F13BFA6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F513-6420-2664-6EFF-46DA6550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EC9A7-EE5B-1F61-D320-421B90B9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24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CFFE-E91A-F437-F5BC-F788A09D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F4F0-9539-4F2B-C27E-C3FDF89E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88410-A0D0-A662-4725-BF8E9030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B97E-4388-B189-A088-F7A061C7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3261-B71D-A923-AD7A-44C15840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38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BEE9-986E-B89E-966B-81186D9F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B7DDE-FD49-584E-38C8-CAF105CD1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65CF-6156-4A1C-DE80-CE6C79A9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3E5A8-323B-A594-6DB3-93E48BAB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6C221-AE42-80CE-BF60-509D65EF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52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99FD-EB06-1B7C-38C6-F20EA855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20E9-F054-34F0-846F-6F6761D97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BE066-E21D-93EC-AA95-14316890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B9912-FD33-0C58-DDE6-C2F780DC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3EEEA-EA81-C88B-CC18-0056DD20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CEF34-E909-174E-B8D9-B821CAFE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1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99FD-EB06-1B7C-38C6-F20EA855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20E9-F054-34F0-846F-6F6761D97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8168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BE066-E21D-93EC-AA95-14316890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816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B9912-FD33-0C58-DDE6-C2F780DC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3EEEA-EA81-C88B-CC18-0056DD20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CEF34-E909-174E-B8D9-B821CAFE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301098-9E2C-35E2-2917-0B40C85EC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907088"/>
            <a:ext cx="5181600" cy="365125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endParaRPr lang="de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F7C9EF-E8F8-432E-BE07-52FC227AED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947455"/>
            <a:ext cx="5181600" cy="365125"/>
          </a:xfrm>
        </p:spPr>
        <p:txBody>
          <a:bodyPr/>
          <a:lstStyle>
            <a:lvl1pPr marL="0" indent="0" algn="r">
              <a:buNone/>
              <a:defRPr sz="105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62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6312-42B8-9E6D-1058-F65E7360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03C33-BE5B-E5D4-D637-A5CE1A7F0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6A1FE-445F-10FE-0394-ADA8DC06B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6F539-4472-D597-D365-CBAA309FA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9DA0B-99F3-5A63-4229-E4E5CA43A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5EDD9-C901-C30F-C4AB-676BC3DCD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8842B-2519-5CB4-9994-368DC462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5BAD9-66B5-6F95-FCBD-0D143C78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4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209A-F296-A9DB-A2A8-6EC84473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A6B58B-3EDB-419B-9A57-5F910FD7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5EEB2-498C-0E05-9684-6F3CC02D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DC2A7-669A-8E86-B076-1EA90B33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20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87CC1-4577-56C0-6AD1-F348181DD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8A7D8-12EE-4F54-5F96-B1986436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D11A-9DA5-843E-ECA0-98DBCE80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78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1AA4-850E-0024-78ED-7389BEB20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7A2C-8A11-C9CA-373E-FD5637AF8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F8422-1546-ADAC-E9B7-AF483B0B9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55246-3E01-84B5-08D8-11E09840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EE350-FA21-F72C-9457-EAD9135C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6B93D-8C51-761E-EC43-9F5F1D5E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93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959F6-7DB8-973D-9F68-E794ACD3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99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8AAC6-D8B8-07BA-AB9D-E238084E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E61D0-495C-228B-280F-EE443F55B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04.06.2024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12D70-CFFE-5BD6-A86C-C037F16D0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E88D1-1BBA-FFB3-B6D6-9382D5DF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D6B29B-03CA-4423-AB3F-97EDAD5D76D4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10" name="Picture 9" descr="A blue and black rectangles&#10;&#10;Description automatically generated">
            <a:extLst>
              <a:ext uri="{FF2B5EF4-FFF2-40B4-BE49-F238E27FC236}">
                <a16:creationId xmlns:a16="http://schemas.microsoft.com/office/drawing/2014/main" id="{107C035F-FAE7-93FF-BD6B-C502BEC04AC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12" y="365125"/>
            <a:ext cx="1035576" cy="5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8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7A1D-0D29-6C30-D1F6-78D594B89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Data</a:t>
            </a:r>
            <a:r>
              <a:rPr lang="de-DE" baseline="0"/>
              <a:t> Mining and Data Science Problems 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1764C-09C9-639D-DCBF-FD034BCF34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Geospatial</a:t>
            </a:r>
            <a:r>
              <a:rPr lang="de-DE" baseline="0"/>
              <a:t> Data Seminar </a:t>
            </a:r>
          </a:p>
          <a:p>
            <a:endParaRPr lang="de-D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3898ECD-71AD-B2B3-E761-31CD85C11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2F88B-E624-CA90-7B98-9D480ED7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</a:t>
            </a:fld>
            <a:endParaRPr lang="de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5AA6E7-7A37-E396-B914-786D1A72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</p:spTree>
    <p:extLst>
      <p:ext uri="{BB962C8B-B14F-4D97-AF65-F5344CB8AC3E}">
        <p14:creationId xmlns:p14="http://schemas.microsoft.com/office/powerpoint/2010/main" val="424192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3BD1EB-F27B-1571-9AD6-EB2C9F3D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949018" cy="2852737"/>
          </a:xfrm>
        </p:spPr>
        <p:txBody>
          <a:bodyPr/>
          <a:lstStyle/>
          <a:p>
            <a:r>
              <a:rPr lang="de-DE" dirty="0" err="1"/>
              <a:t>Geospatial</a:t>
            </a:r>
            <a:r>
              <a:rPr lang="de-DE" dirty="0"/>
              <a:t> Data </a:t>
            </a:r>
            <a:r>
              <a:rPr lang="de-DE" dirty="0" err="1"/>
              <a:t>analysis</a:t>
            </a:r>
            <a:r>
              <a:rPr lang="de-DE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39FCBA-A0A2-897F-5148-9A113A5C2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mining</a:t>
            </a:r>
            <a:r>
              <a:rPr lang="de-DE" dirty="0"/>
              <a:t> </a:t>
            </a:r>
            <a:r>
              <a:rPr lang="de-DE" dirty="0" err="1"/>
              <a:t>workflow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geospatial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89280-04BA-F7F3-0ED0-3F409005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E686B-5E53-F0EB-F683-846C5A5C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D307B-9720-19BF-F8BB-87FA9B27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10</a:t>
            </a:fld>
            <a:endParaRPr lang="de-DE"/>
          </a:p>
        </p:txBody>
      </p:sp>
      <p:pic>
        <p:nvPicPr>
          <p:cNvPr id="10" name="Picture 9" descr="A map of a mountain range&#10;&#10;Description automatically generated">
            <a:extLst>
              <a:ext uri="{FF2B5EF4-FFF2-40B4-BE49-F238E27FC236}">
                <a16:creationId xmlns:a16="http://schemas.microsoft.com/office/drawing/2014/main" id="{ECDD7CAF-6C15-6B21-7510-76F1A76F6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15" y="1140632"/>
            <a:ext cx="4949018" cy="4949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EA5FC9-F409-7A5B-DCBA-71EA74C0B151}"/>
              </a:ext>
            </a:extLst>
          </p:cNvPr>
          <p:cNvSpPr txBox="1"/>
          <p:nvPr/>
        </p:nvSpPr>
        <p:spPr>
          <a:xfrm>
            <a:off x="5919115" y="6089650"/>
            <a:ext cx="49490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i="1" dirty="0"/>
              <a:t>https://github.com/DLR-terrabyte/eo-examples/blob/main/datasets/CopernicusDEM.ipynb</a:t>
            </a:r>
          </a:p>
        </p:txBody>
      </p:sp>
    </p:spTree>
    <p:extLst>
      <p:ext uri="{BB962C8B-B14F-4D97-AF65-F5344CB8AC3E}">
        <p14:creationId xmlns:p14="http://schemas.microsoft.com/office/powerpoint/2010/main" val="5716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05296-6DDD-2EFC-C2AE-FABE516E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Represenations</a:t>
            </a:r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783C93-E8B8-24A8-AD99-12B79E5C7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Point-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Voxel-based</a:t>
            </a:r>
            <a:endParaRPr lang="de-DE" dirty="0"/>
          </a:p>
          <a:p>
            <a:pPr lvl="1"/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computatiuonally</a:t>
            </a:r>
            <a:r>
              <a:rPr lang="de-DE" dirty="0"/>
              <a:t> </a:t>
            </a:r>
            <a:r>
              <a:rPr lang="de-DE" dirty="0" err="1"/>
              <a:t>efficient</a:t>
            </a:r>
            <a:endParaRPr lang="de-DE" dirty="0"/>
          </a:p>
          <a:p>
            <a:r>
              <a:rPr lang="en-US" dirty="0"/>
              <a:t>Frustum-based </a:t>
            </a:r>
          </a:p>
          <a:p>
            <a:r>
              <a:rPr lang="en-US" dirty="0"/>
              <a:t>Pillar-based</a:t>
            </a:r>
          </a:p>
          <a:p>
            <a:pPr lvl="1"/>
            <a:r>
              <a:rPr lang="en-US" dirty="0"/>
              <a:t>Excludes the z-coordinate</a:t>
            </a:r>
          </a:p>
          <a:p>
            <a:r>
              <a:rPr lang="en-US" dirty="0"/>
              <a:t>Projection-based</a:t>
            </a:r>
          </a:p>
          <a:p>
            <a:pPr lvl="1"/>
            <a:r>
              <a:rPr lang="en-US" dirty="0"/>
              <a:t>Reduce size for cost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755B-6F51-0AB7-E66E-D8DA5F22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85693-1A3D-335C-9552-07DD3073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7BF07-878C-1E7E-0FA8-73420D72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9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A66A9E-61DD-14CB-9DB7-31B70908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9510-DD15-9251-C15B-91468A03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41F11-01A6-74D1-FA8B-8A8C8E5F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B04C-703F-FA84-0653-CEE3F2C0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12</a:t>
            </a:fld>
            <a:endParaRPr lang="de-D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2A2D677-84B1-CDA9-A16F-04DF66B5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10893"/>
            <a:ext cx="10515600" cy="19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6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F7CC-5DC1-9487-F87F-E48E260B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80DC-AD18-97A9-536D-177EFC9E5C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Fitting planar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flat </a:t>
            </a:r>
            <a:r>
              <a:rPr lang="de-DE" dirty="0" err="1"/>
              <a:t>surfaces</a:t>
            </a:r>
            <a:endParaRPr lang="de-DE" dirty="0"/>
          </a:p>
          <a:p>
            <a:pPr lvl="1"/>
            <a:r>
              <a:rPr lang="de-DE" dirty="0"/>
              <a:t>Walls</a:t>
            </a:r>
          </a:p>
          <a:p>
            <a:pPr lvl="1"/>
            <a:r>
              <a:rPr lang="de-DE" dirty="0"/>
              <a:t>Floors</a:t>
            </a:r>
          </a:p>
          <a:p>
            <a:pPr lvl="1"/>
            <a:r>
              <a:rPr lang="de-DE" dirty="0" err="1"/>
              <a:t>Tables</a:t>
            </a:r>
            <a:endParaRPr lang="de-DE" dirty="0"/>
          </a:p>
          <a:p>
            <a:r>
              <a:rPr lang="de-DE" dirty="0" err="1"/>
              <a:t>Algorithms</a:t>
            </a:r>
            <a:endParaRPr lang="de-DE" dirty="0"/>
          </a:p>
          <a:p>
            <a:pPr lvl="1"/>
            <a:r>
              <a:rPr lang="de-DE" dirty="0"/>
              <a:t>Least </a:t>
            </a:r>
            <a:r>
              <a:rPr lang="de-DE" dirty="0" err="1"/>
              <a:t>squares</a:t>
            </a:r>
            <a:r>
              <a:rPr lang="de-DE" dirty="0"/>
              <a:t> </a:t>
            </a:r>
            <a:r>
              <a:rPr lang="de-DE" dirty="0" err="1"/>
              <a:t>fitting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RANSAC</a:t>
            </a:r>
          </a:p>
          <a:p>
            <a:r>
              <a:rPr lang="de-DE" dirty="0" err="1"/>
              <a:t>Fitted</a:t>
            </a:r>
            <a:r>
              <a:rPr lang="de-DE" dirty="0"/>
              <a:t> plane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influenced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</a:p>
        </p:txBody>
      </p:sp>
      <p:pic>
        <p:nvPicPr>
          <p:cNvPr id="12" name="Content Placeholder 11" descr="A computer desk with a ball and a computer monitor&#10;&#10;Description automatically generated">
            <a:extLst>
              <a:ext uri="{FF2B5EF4-FFF2-40B4-BE49-F238E27FC236}">
                <a16:creationId xmlns:a16="http://schemas.microsoft.com/office/drawing/2014/main" id="{78F7C30D-3D26-88CF-EE9F-C865E46F06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97348"/>
            <a:ext cx="5181600" cy="39380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B831B-2C5F-BF64-9597-AA1E9AFE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6FB7B-7A6E-13BF-E6CB-2ACF88CE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2D942-FB6D-AD1C-3610-139AC645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13</a:t>
            </a:fld>
            <a:endParaRPr 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D1E774-DFB6-705B-6139-9E5859F51AE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https://towardsdatascience.com/3d-model-fitting-for-point-clouds-with-ransac-and-python-2ab87d5fd363</a:t>
            </a:r>
          </a:p>
        </p:txBody>
      </p:sp>
    </p:spTree>
    <p:extLst>
      <p:ext uri="{BB962C8B-B14F-4D97-AF65-F5344CB8AC3E}">
        <p14:creationId xmlns:p14="http://schemas.microsoft.com/office/powerpoint/2010/main" val="352481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3F59-E23A-0DF3-832C-12BD1D045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Mitigate</a:t>
            </a:r>
            <a:r>
              <a:rPr lang="de-DE" dirty="0"/>
              <a:t> Noise in Plane </a:t>
            </a:r>
            <a:r>
              <a:rPr lang="de-DE" dirty="0" err="1"/>
              <a:t>fitting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1442-D79D-12D1-2ECC-0FBABD55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  <a:p>
            <a:pPr lvl="1"/>
            <a:r>
              <a:rPr lang="de-DE" dirty="0"/>
              <a:t>Noise </a:t>
            </a:r>
            <a:r>
              <a:rPr lang="de-DE" dirty="0" err="1"/>
              <a:t>filtering</a:t>
            </a:r>
            <a:endParaRPr lang="de-DE" dirty="0"/>
          </a:p>
          <a:p>
            <a:pPr lvl="1"/>
            <a:r>
              <a:rPr lang="de-DE" dirty="0" err="1"/>
              <a:t>Smoothing</a:t>
            </a:r>
            <a:endParaRPr lang="de-DE" dirty="0"/>
          </a:p>
          <a:p>
            <a:r>
              <a:rPr lang="de-DE" dirty="0"/>
              <a:t>Robust </a:t>
            </a:r>
            <a:r>
              <a:rPr lang="de-DE" dirty="0" err="1"/>
              <a:t>Algorithms</a:t>
            </a:r>
            <a:r>
              <a:rPr lang="de-DE" dirty="0"/>
              <a:t> (RANSAC) </a:t>
            </a:r>
          </a:p>
          <a:p>
            <a:r>
              <a:rPr lang="de-DE" dirty="0"/>
              <a:t>Data </a:t>
            </a:r>
            <a:r>
              <a:rPr lang="de-DE" dirty="0" err="1"/>
              <a:t>Segmenatation</a:t>
            </a:r>
            <a:endParaRPr lang="de-DE" dirty="0"/>
          </a:p>
          <a:p>
            <a:pPr lvl="1"/>
            <a:r>
              <a:rPr lang="de-DE" dirty="0"/>
              <a:t>Clustering </a:t>
            </a:r>
          </a:p>
          <a:p>
            <a:pPr lvl="2"/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surface</a:t>
            </a:r>
            <a:endParaRPr lang="de-DE" dirty="0"/>
          </a:p>
          <a:p>
            <a:r>
              <a:rPr lang="de-DE" dirty="0"/>
              <a:t>Post-Processing</a:t>
            </a:r>
          </a:p>
          <a:p>
            <a:pPr lvl="1"/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F934-F437-0887-715B-1AB04CA3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F4528-880D-7B3E-3F2D-602C209E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1F9-A0A9-8A4B-1C3D-D314E755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87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3098-C54D-A809-AEEA-477457E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Removal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F691-0DF4-A0B4-8B7F-3EEAD97D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Non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Ground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! </a:t>
            </a:r>
          </a:p>
          <a:p>
            <a:pPr lvl="1"/>
            <a:r>
              <a:rPr lang="de-DE" dirty="0"/>
              <a:t>Halves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in a LiDAR </a:t>
            </a:r>
            <a:r>
              <a:rPr lang="de-DE" dirty="0" err="1"/>
              <a:t>scan</a:t>
            </a:r>
            <a:r>
              <a:rPr lang="de-DE" dirty="0"/>
              <a:t> </a:t>
            </a:r>
          </a:p>
          <a:p>
            <a:r>
              <a:rPr lang="en-US" sz="2800" dirty="0"/>
              <a:t>Various algorithms </a:t>
            </a:r>
          </a:p>
          <a:p>
            <a:r>
              <a:rPr lang="de-DE" dirty="0"/>
              <a:t>Fast</a:t>
            </a:r>
          </a:p>
          <a:p>
            <a:pPr lvl="1"/>
            <a:r>
              <a:rPr lang="de-DE" dirty="0" err="1"/>
              <a:t>Precise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uneven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7FBAD-E576-4755-17E2-DDFAC1E0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8366-8210-69DD-D03D-8128B14F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5BB87-2DEA-D7D2-D734-5C6FD088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580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FD3E-3B3B-EAA4-BA7B-C827C197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Removal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AD-0E6E-8FB2-DD1A-AA777EECD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7850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Algorithms</a:t>
            </a:r>
          </a:p>
          <a:p>
            <a:pPr lvl="1"/>
            <a:r>
              <a:rPr lang="en-US" sz="2000" dirty="0"/>
              <a:t>Ground</a:t>
            </a:r>
            <a:r>
              <a:rPr lang="en-US" sz="2000" baseline="0" dirty="0"/>
              <a:t> Plane Fitting (GPF)</a:t>
            </a:r>
          </a:p>
          <a:p>
            <a:pPr lvl="1"/>
            <a:r>
              <a:rPr lang="en-US" sz="2000" baseline="0" dirty="0"/>
              <a:t>Patchwork</a:t>
            </a:r>
          </a:p>
          <a:p>
            <a:pPr lvl="1"/>
            <a:r>
              <a:rPr lang="en-US" sz="2000" baseline="0" dirty="0"/>
              <a:t>Patchwork++</a:t>
            </a:r>
          </a:p>
          <a:p>
            <a:pPr lvl="1"/>
            <a:r>
              <a:rPr lang="en-US" sz="2000" dirty="0" err="1"/>
              <a:t>LineFit</a:t>
            </a:r>
            <a:endParaRPr lang="en-US" sz="2000" dirty="0"/>
          </a:p>
          <a:p>
            <a:pPr lvl="1"/>
            <a:r>
              <a:rPr lang="en-US" sz="2000" baseline="0" dirty="0"/>
              <a:t>RANSAC (random</a:t>
            </a:r>
            <a:r>
              <a:rPr lang="en-US" sz="2000" dirty="0"/>
              <a:t> sample consensus) </a:t>
            </a:r>
            <a:endParaRPr lang="en-US" sz="2000" baseline="0" dirty="0"/>
          </a:p>
          <a:p>
            <a:pPr lvl="1"/>
            <a:r>
              <a:rPr lang="en-US" sz="2000" baseline="0" dirty="0" err="1"/>
              <a:t>CascadedSegmenation</a:t>
            </a:r>
            <a:r>
              <a:rPr lang="en-US" sz="2000" baseline="0" dirty="0"/>
              <a:t>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9C7BC6-080A-D4B0-D183-7E8292B6F4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937905"/>
            <a:ext cx="5465223" cy="38380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9EBC8-5F04-5822-19FB-399E0623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04.06.2024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72EC4-209E-D6C8-9A1A-0FCD6446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4963-57B5-C5F3-B6A0-A207A7F3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D6B29B-03CA-4423-AB3F-97EDAD5D76D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51951-AB07-BEFD-8D85-9E0F0E5833DC}"/>
              </a:ext>
            </a:extLst>
          </p:cNvPr>
          <p:cNvSpPr txBox="1"/>
          <p:nvPr/>
        </p:nvSpPr>
        <p:spPr>
          <a:xfrm>
            <a:off x="5104109" y="5937578"/>
            <a:ext cx="60985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050" dirty="0"/>
              <a:t>https://arxiv.org/pdf/2207.11919</a:t>
            </a:r>
          </a:p>
        </p:txBody>
      </p:sp>
    </p:spTree>
    <p:extLst>
      <p:ext uri="{BB962C8B-B14F-4D97-AF65-F5344CB8AC3E}">
        <p14:creationId xmlns:p14="http://schemas.microsoft.com/office/powerpoint/2010/main" val="988170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108F-32CC-6990-5837-14C31BA4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Ground Plane Fitting</a:t>
            </a:r>
            <a:endParaRPr lang="de-DE" dirty="0"/>
          </a:p>
        </p:txBody>
      </p:sp>
      <p:pic>
        <p:nvPicPr>
          <p:cNvPr id="17" name="Content Placeholder 16" descr="A computer generated image of a forest&#10;&#10;Description automatically generated">
            <a:extLst>
              <a:ext uri="{FF2B5EF4-FFF2-40B4-BE49-F238E27FC236}">
                <a16:creationId xmlns:a16="http://schemas.microsoft.com/office/drawing/2014/main" id="{5636B884-92EC-9305-CEE8-FE32A4DDC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4992"/>
            <a:ext cx="3685344" cy="276400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0C8BC-D3C0-40C1-2993-FD7E5CB9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ED5B2-B570-CEA7-9994-FDAE9DBC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3EA8B-CA38-FC12-4CC3-085AB017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17</a:t>
            </a:fld>
            <a:endParaRPr lang="de-DE"/>
          </a:p>
        </p:txBody>
      </p:sp>
      <p:pic>
        <p:nvPicPr>
          <p:cNvPr id="15" name="Content Placeholder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A26F93-169C-4B9C-2BDC-27CA2F329B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" y="1881765"/>
            <a:ext cx="5703522" cy="3657993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A212AD-CE15-6AE7-697A-A2D42A219F6B}"/>
              </a:ext>
            </a:extLst>
          </p:cNvPr>
          <p:cNvSpPr txBox="1"/>
          <p:nvPr/>
        </p:nvSpPr>
        <p:spPr>
          <a:xfrm>
            <a:off x="6553200" y="4475018"/>
            <a:ext cx="4350327" cy="1690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" name="Picture 19" descr="A graph of a data visualization&#10;&#10;Description automatically generated with medium confidence">
            <a:extLst>
              <a:ext uri="{FF2B5EF4-FFF2-40B4-BE49-F238E27FC236}">
                <a16:creationId xmlns:a16="http://schemas.microsoft.com/office/drawing/2014/main" id="{2E31E10F-C6B7-B5CD-8FB0-CD3A4EE95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783" y="3387988"/>
            <a:ext cx="3685344" cy="27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2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91EE-FEAD-2B6D-1F39-6CC1153F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(Co-)Registration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F159-CA5A-09A4-3AC2-546E0D5E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Alignment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pointcloud</a:t>
            </a:r>
            <a:r>
              <a:rPr lang="de-DE" baseline="0" dirty="0"/>
              <a:t> </a:t>
            </a:r>
            <a:r>
              <a:rPr lang="de-DE" baseline="0" dirty="0" err="1"/>
              <a:t>datasets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common</a:t>
            </a:r>
            <a:r>
              <a:rPr lang="de-DE" baseline="0" dirty="0"/>
              <a:t> </a:t>
            </a:r>
            <a:r>
              <a:rPr lang="de-DE" baseline="0" dirty="0" err="1"/>
              <a:t>cordinate</a:t>
            </a:r>
            <a:r>
              <a:rPr lang="de-DE" baseline="0" dirty="0"/>
              <a:t> </a:t>
            </a:r>
            <a:r>
              <a:rPr lang="de-DE" baseline="0" dirty="0" err="1"/>
              <a:t>system</a:t>
            </a:r>
            <a:endParaRPr lang="de-DE" baseline="0" dirty="0"/>
          </a:p>
          <a:p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alignment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a </a:t>
            </a:r>
            <a:r>
              <a:rPr lang="de-DE" dirty="0" err="1"/>
              <a:t>threshhold</a:t>
            </a:r>
            <a:r>
              <a:rPr lang="de-DE" dirty="0"/>
              <a:t>, </a:t>
            </a:r>
            <a:r>
              <a:rPr lang="de-DE" dirty="0" err="1"/>
              <a:t>registration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complete</a:t>
            </a:r>
            <a:endParaRPr lang="de-DE" baseline="0" dirty="0"/>
          </a:p>
          <a:p>
            <a:r>
              <a:rPr lang="de-DE" dirty="0" err="1"/>
              <a:t>Techniques</a:t>
            </a:r>
            <a:endParaRPr lang="de-DE" dirty="0"/>
          </a:p>
          <a:p>
            <a:pPr lvl="1"/>
            <a:r>
              <a:rPr lang="en-IE" dirty="0"/>
              <a:t>Iterative Closest Point (ICP) algorithm</a:t>
            </a:r>
          </a:p>
          <a:p>
            <a:pPr lvl="1"/>
            <a:r>
              <a:rPr lang="en-IE" dirty="0"/>
              <a:t>Generalized ICP</a:t>
            </a:r>
          </a:p>
          <a:p>
            <a:pPr lvl="1"/>
            <a:r>
              <a:rPr lang="en-IE" dirty="0"/>
              <a:t>feature-based matching methods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F381E-8611-4B41-D8ED-BA2D6B09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4F236-94BD-B72F-BEE6-32E10ABF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4FAB-D72D-1612-9641-7C55913A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3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33E4-896B-8CA0-1B80-B750FF99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</a:t>
            </a:r>
            <a:r>
              <a:rPr lang="de-DE" baseline="0" dirty="0"/>
              <a:t>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D391-7F0A-9966-3921-A223BCEC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segements</a:t>
            </a:r>
            <a:r>
              <a:rPr lang="de-DE" dirty="0"/>
              <a:t> in </a:t>
            </a:r>
            <a:r>
              <a:rPr lang="de-DE" dirty="0" err="1"/>
              <a:t>pcd</a:t>
            </a:r>
            <a:r>
              <a:rPr lang="de-DE" dirty="0"/>
              <a:t> (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Mutplitple</a:t>
            </a:r>
            <a:r>
              <a:rPr lang="de-DE" dirty="0"/>
              <a:t> </a:t>
            </a:r>
            <a:r>
              <a:rPr lang="de-DE" dirty="0" err="1"/>
              <a:t>homogenours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Major </a:t>
            </a:r>
            <a:r>
              <a:rPr lang="de-DE" dirty="0" err="1"/>
              <a:t>approaches</a:t>
            </a:r>
            <a:endParaRPr lang="de-DE" dirty="0"/>
          </a:p>
          <a:p>
            <a:pPr lvl="1"/>
            <a:r>
              <a:rPr lang="de-DE" dirty="0" err="1"/>
              <a:t>Euclidean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  <a:p>
            <a:pPr lvl="1"/>
            <a:r>
              <a:rPr lang="de-DE" dirty="0"/>
              <a:t>Region </a:t>
            </a:r>
            <a:r>
              <a:rPr lang="de-DE" dirty="0" err="1"/>
              <a:t>growing</a:t>
            </a:r>
            <a:endParaRPr lang="de-DE" dirty="0"/>
          </a:p>
          <a:p>
            <a:pPr lvl="1"/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neighborhood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6F1B1-80AE-A6CA-B831-B8187F08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52462-6508-E563-11AB-6C8CF913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D8C6F-2411-2321-AF8F-C09C16F1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84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8FEF-2B61-0091-9D99-58674F4E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Overview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4D27-5265-3619-3499-CD3C4155A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600" dirty="0"/>
              <a:t>Data Mining</a:t>
            </a:r>
          </a:p>
          <a:p>
            <a:pPr lvl="1"/>
            <a:r>
              <a:rPr lang="en-US" sz="1600" dirty="0"/>
              <a:t>Preprocessing </a:t>
            </a:r>
          </a:p>
          <a:p>
            <a:pPr lvl="1"/>
            <a:r>
              <a:rPr lang="en-US" sz="1600" dirty="0"/>
              <a:t>Feature selection </a:t>
            </a:r>
          </a:p>
          <a:p>
            <a:pPr lvl="1"/>
            <a:r>
              <a:rPr lang="en-US" sz="1600" dirty="0"/>
              <a:t>Model selection </a:t>
            </a:r>
          </a:p>
          <a:p>
            <a:pPr lvl="1"/>
            <a:r>
              <a:rPr lang="en-US" sz="1600" dirty="0"/>
              <a:t>Model evaluation </a:t>
            </a:r>
          </a:p>
          <a:p>
            <a:r>
              <a:rPr lang="en-US" sz="1600" dirty="0"/>
              <a:t>Geospatial Data Mining</a:t>
            </a:r>
          </a:p>
          <a:p>
            <a:pPr lvl="1"/>
            <a:r>
              <a:rPr lang="en-US" sz="1600" dirty="0"/>
              <a:t>Data </a:t>
            </a:r>
            <a:r>
              <a:rPr lang="en-US" sz="1600" dirty="0" err="1"/>
              <a:t>Represenation</a:t>
            </a:r>
            <a:endParaRPr lang="en-US" sz="1600" dirty="0"/>
          </a:p>
          <a:p>
            <a:pPr lvl="1"/>
            <a:r>
              <a:rPr lang="en-US" sz="1600" dirty="0"/>
              <a:t>Ground removal </a:t>
            </a:r>
          </a:p>
          <a:p>
            <a:pPr lvl="1"/>
            <a:r>
              <a:rPr lang="en-US" sz="1600" dirty="0"/>
              <a:t>Plane fitting </a:t>
            </a:r>
          </a:p>
          <a:p>
            <a:pPr lvl="1"/>
            <a:r>
              <a:rPr lang="en-US" sz="1600" dirty="0"/>
              <a:t>(Co-)Registration </a:t>
            </a:r>
          </a:p>
          <a:p>
            <a:pPr lvl="1"/>
            <a:r>
              <a:rPr lang="en-US" sz="1600" dirty="0"/>
              <a:t>Segmentation </a:t>
            </a:r>
          </a:p>
          <a:p>
            <a:pPr lvl="1"/>
            <a:r>
              <a:rPr lang="en-US" sz="1600" dirty="0"/>
              <a:t>Classification</a:t>
            </a:r>
          </a:p>
          <a:p>
            <a:pPr lvl="1"/>
            <a:r>
              <a:rPr lang="en-US" sz="1600" dirty="0"/>
              <a:t>Object Detection</a:t>
            </a:r>
          </a:p>
          <a:p>
            <a:pPr lvl="1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02C6E-B234-B6B3-3822-80C30E392D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04.06.2024</a:t>
            </a:r>
          </a:p>
        </p:txBody>
      </p:sp>
      <p:pic>
        <p:nvPicPr>
          <p:cNvPr id="41" name="Content Placeholder 40" descr="A green lines and dots&#10;&#10;Description automatically generated">
            <a:extLst>
              <a:ext uri="{FF2B5EF4-FFF2-40B4-BE49-F238E27FC236}">
                <a16:creationId xmlns:a16="http://schemas.microsoft.com/office/drawing/2014/main" id="{50370992-F8B9-1B5D-7E2D-8398151A24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r="27660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7D31-9950-3238-F78F-0057E370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4350" y="6356350"/>
            <a:ext cx="32543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1586D-99C0-5C72-C7A7-0BEFFA63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D6B29B-03CA-4423-AB3F-97EDAD5D76D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90992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CD10E5-7CBD-F3E0-56AE-86FD208B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</a:t>
            </a:r>
            <a:r>
              <a:rPr lang="en-GB" dirty="0" err="1"/>
              <a:t>Neighborhood</a:t>
            </a:r>
            <a:endParaRPr lang="de-DE" dirty="0"/>
          </a:p>
        </p:txBody>
      </p:sp>
      <p:pic>
        <p:nvPicPr>
          <p:cNvPr id="11" name="Content Placeholder 10" descr="A diagram of points in a cylindrical container&#10;&#10;Description automatically generated">
            <a:extLst>
              <a:ext uri="{FF2B5EF4-FFF2-40B4-BE49-F238E27FC236}">
                <a16:creationId xmlns:a16="http://schemas.microsoft.com/office/drawing/2014/main" id="{58E9AD25-E38A-B548-9891-4F2020CB1C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1" y="2040611"/>
            <a:ext cx="5536337" cy="3556920"/>
          </a:xfrm>
        </p:spPr>
      </p:pic>
      <p:pic>
        <p:nvPicPr>
          <p:cNvPr id="13" name="Content Placeholder 12" descr="A diagram of a point neighborhood&#10;&#10;Description automatically generated">
            <a:extLst>
              <a:ext uri="{FF2B5EF4-FFF2-40B4-BE49-F238E27FC236}">
                <a16:creationId xmlns:a16="http://schemas.microsoft.com/office/drawing/2014/main" id="{0227835E-61BC-D9C8-0481-0E133B3631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2591"/>
            <a:ext cx="5654037" cy="34929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F7EF6-D713-1526-FEEA-50FDE229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13333-FB2A-4275-D486-99C988CD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C3CA9-52E4-1957-0CE6-29135D52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20</a:t>
            </a:fld>
            <a:endParaRPr lang="de-D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CA4496-4E59-32CC-9A23-61D64D90B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https://3dgeo-heidelberg.github.io/etrainee/module3/01_pointcloud_principles/01_pointcloud_principles.html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7CFA683-312D-E48A-5215-A3BE839A8B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https://3dgeo-heidelberg.github.io/etrainee/module3/01_pointcloud_principles/01_pointcloud_principles.html</a:t>
            </a:r>
          </a:p>
        </p:txBody>
      </p:sp>
    </p:spTree>
    <p:extLst>
      <p:ext uri="{BB962C8B-B14F-4D97-AF65-F5344CB8AC3E}">
        <p14:creationId xmlns:p14="http://schemas.microsoft.com/office/powerpoint/2010/main" val="221031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7C033A5-03C2-41DA-9295-70A3B660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</a:t>
            </a:r>
          </a:p>
        </p:txBody>
      </p:sp>
      <p:pic>
        <p:nvPicPr>
          <p:cNvPr id="14" name="Content Placeholder 13" descr="A black and white image of a street with buildings and traffic signs&#10;&#10;Description automatically generated">
            <a:extLst>
              <a:ext uri="{FF2B5EF4-FFF2-40B4-BE49-F238E27FC236}">
                <a16:creationId xmlns:a16="http://schemas.microsoft.com/office/drawing/2014/main" id="{57F83CE2-80E2-E423-9230-44DEA29BE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289" b="11175"/>
          <a:stretch/>
        </p:blipFill>
        <p:spPr>
          <a:xfrm>
            <a:off x="2190045" y="420914"/>
            <a:ext cx="7811910" cy="433787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F5C41-45A0-4708-2E40-04678A15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04.06.2024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45167-7B52-7986-611F-F6E9ECD8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6C714-2050-D0CF-1BFA-276919B3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D6B29B-03CA-4423-AB3F-97EDAD5D76D4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5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967D9-8813-3E53-5CC5-879DA968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Classification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707D-8052-B15A-7750-E0C76E128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in PCD</a:t>
            </a:r>
          </a:p>
          <a:p>
            <a:endParaRPr lang="de-DE" dirty="0"/>
          </a:p>
          <a:p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(NN) </a:t>
            </a:r>
            <a:r>
              <a:rPr lang="de-DE" dirty="0" err="1"/>
              <a:t>classifier</a:t>
            </a:r>
            <a:endParaRPr lang="de-DE" dirty="0"/>
          </a:p>
          <a:p>
            <a:pPr lvl="1"/>
            <a:r>
              <a:rPr lang="de-DE" baseline="0" dirty="0" err="1"/>
              <a:t>Decision</a:t>
            </a:r>
            <a:r>
              <a:rPr lang="de-DE" baseline="0" dirty="0"/>
              <a:t> </a:t>
            </a:r>
            <a:r>
              <a:rPr lang="de-DE" baseline="0" dirty="0" err="1"/>
              <a:t>Tree</a:t>
            </a:r>
            <a:r>
              <a:rPr lang="de-DE" baseline="0" dirty="0"/>
              <a:t> (DT)</a:t>
            </a:r>
          </a:p>
          <a:p>
            <a:pPr lvl="1"/>
            <a:r>
              <a:rPr lang="de-DE" dirty="0" err="1"/>
              <a:t>Naïve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(NB) </a:t>
            </a:r>
            <a:r>
              <a:rPr lang="de-DE" dirty="0" err="1"/>
              <a:t>classifier</a:t>
            </a:r>
            <a:endParaRPr lang="de-DE" dirty="0"/>
          </a:p>
          <a:p>
            <a:pPr lvl="1"/>
            <a:r>
              <a:rPr lang="de-DE" dirty="0"/>
              <a:t>Linear </a:t>
            </a:r>
            <a:r>
              <a:rPr lang="de-DE" dirty="0" err="1"/>
              <a:t>Discriminant</a:t>
            </a:r>
            <a:r>
              <a:rPr lang="de-DE" dirty="0"/>
              <a:t> Analysis (LDA)</a:t>
            </a:r>
          </a:p>
          <a:p>
            <a:pPr lvl="1"/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 (SVM)</a:t>
            </a:r>
          </a:p>
          <a:p>
            <a:pPr lvl="1"/>
            <a:r>
              <a:rPr lang="de-DE" dirty="0"/>
              <a:t>Random Forest (RF)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C49DD-08F4-B13C-7F2E-08359CA7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C8C6-069F-E6E7-7B10-124DEC2A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C272A-504D-AE1B-0105-7B33023A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12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4CA9-F57C-7B68-BFC3-6F959816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baseline="0" dirty="0"/>
              <a:t> </a:t>
            </a:r>
            <a:r>
              <a:rPr lang="de-DE" baseline="0" dirty="0" err="1"/>
              <a:t>Detection</a:t>
            </a:r>
            <a:r>
              <a:rPr lang="de-DE" baseline="0" dirty="0"/>
              <a:t> 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D5BC2-2BFE-5209-281E-592EB959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FD32D-AB08-8DD3-B65C-D23319F5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3B5B-DC95-9401-35A3-18585478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23</a:t>
            </a:fld>
            <a:endParaRPr lang="de-D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D5BA6D-D338-733B-D100-0CA10ADCD4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95E62A9-3E27-820C-655E-F8D3305C58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https://arxiv.org/html/2403.07071v1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236F6D7-957F-6AFA-81CC-37D2DB497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4825"/>
            <a:ext cx="5181600" cy="4132489"/>
          </a:xfrm>
        </p:spPr>
        <p:txBody>
          <a:bodyPr/>
          <a:lstStyle/>
          <a:p>
            <a:r>
              <a:rPr lang="en-GB" dirty="0"/>
              <a:t>E</a:t>
            </a:r>
            <a:r>
              <a:rPr lang="de-DE" dirty="0" err="1"/>
              <a:t>ssential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35" name="Content Placeholder 34" descr="A car driving through a road&#10;&#10;Description automatically generated">
            <a:extLst>
              <a:ext uri="{FF2B5EF4-FFF2-40B4-BE49-F238E27FC236}">
                <a16:creationId xmlns:a16="http://schemas.microsoft.com/office/drawing/2014/main" id="{F64FA22D-E9D5-0789-3BAD-C823DE4B78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627416"/>
            <a:ext cx="5410200" cy="3974416"/>
          </a:xfrm>
        </p:spPr>
      </p:pic>
    </p:spTree>
    <p:extLst>
      <p:ext uri="{BB962C8B-B14F-4D97-AF65-F5344CB8AC3E}">
        <p14:creationId xmlns:p14="http://schemas.microsoft.com/office/powerpoint/2010/main" val="3356104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CBDA-58A1-F072-54BB-66BD50C4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Outlook: Point-NET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5B47-1ECF-6E5B-EE3C-D635389BE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lvl="1"/>
            <a:r>
              <a:rPr lang="de-DE" dirty="0"/>
              <a:t>Features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  <a:p>
            <a:pPr lvl="1"/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easy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and </a:t>
            </a:r>
            <a:r>
              <a:rPr lang="de-DE" dirty="0" err="1"/>
              <a:t>regression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A4B4F-0693-3E25-87CD-277BEED2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7CF82-6068-F61C-7273-684A6AA9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C6177-D327-C891-2A41-AFFA775F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95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D90A1-E3C0-2DA1-6E26-58F8A3D8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35" y="812220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28" name="Content Placeholder 10" descr="A close-up of a colorful heart&#10;&#10;Description automatically generated">
            <a:extLst>
              <a:ext uri="{FF2B5EF4-FFF2-40B4-BE49-F238E27FC236}">
                <a16:creationId xmlns:a16="http://schemas.microsoft.com/office/drawing/2014/main" id="{AB344670-DDC8-0087-5329-DBE4155A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71" y="2642814"/>
            <a:ext cx="10515595" cy="349643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7961-B96F-E94A-9326-5A362ABB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04.06.2024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2ACF5-C9B6-F635-77E5-EAA09F61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latin typeface="+mn-lt"/>
                <a:ea typeface="+mn-ea"/>
                <a:cs typeface="+mn-cs"/>
              </a:rPr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BDD6A-4C1E-2D80-0EB2-D90F535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D4D6B29B-03CA-4423-AB3F-97EDAD5D76D4}" type="slidenum">
              <a:rPr 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240F62-B685-54AC-69AF-E4BC79F5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D3E743-90A5-A2FD-47CE-927F715AC5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6240-3032-291B-43D8-290BA4AE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0498D-1608-29C0-4A5C-1FB15C13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179FA-F8D7-731D-1C0F-F8346958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26</a:t>
            </a:fld>
            <a:endParaRPr lang="de-D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91D727-7908-69B0-3740-72AF0849E8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8E38BB-0AE1-C873-5107-A09701CF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 Mining </a:t>
            </a:r>
            <a:r>
              <a:rPr lang="de-DE" dirty="0" err="1"/>
              <a:t>Process</a:t>
            </a:r>
            <a:endParaRPr lang="de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7E301F-50DC-BED5-D84D-5ACB695EA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89" y="1367735"/>
            <a:ext cx="9173375" cy="49886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E14A9-2959-741A-F670-63CC56AD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9433A-9128-6AC8-5EB5-875CA364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0275C-9919-CECB-6FF4-05CC121D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65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FC22-F155-0A5B-0F2D-7825B614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CB545-F490-5BBA-07F8-B8B23F6F0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 err="1"/>
              <a:t>Cleaning</a:t>
            </a:r>
            <a:r>
              <a:rPr lang="de-DE" dirty="0"/>
              <a:t> and </a:t>
            </a:r>
            <a:r>
              <a:rPr lang="de-DE" dirty="0" err="1"/>
              <a:t>Preperation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Handing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 err="1"/>
              <a:t>Normalizing</a:t>
            </a:r>
            <a:r>
              <a:rPr lang="de-DE" dirty="0"/>
              <a:t> </a:t>
            </a:r>
            <a:r>
              <a:rPr lang="de-DE" dirty="0" err="1"/>
              <a:t>data</a:t>
            </a:r>
          </a:p>
          <a:p>
            <a:pPr lvl="1"/>
            <a:r>
              <a:rPr lang="de-DE" dirty="0" err="1"/>
              <a:t>Outliers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6F156-2CA7-2C26-3E1D-CB350125A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1CCDC-5CD9-1DAD-A5F1-5DA60579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AC5AB-7520-1346-90D6-EAA249F6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749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4494-9AC1-3C0C-628E-62DE8A4C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Feature Selection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CD81-A555-490A-359C-106EA50974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 err="1"/>
              <a:t>Identification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endParaRPr lang="de-DE" dirty="0"/>
          </a:p>
          <a:p>
            <a:pPr lvl="1"/>
            <a:r>
              <a:rPr lang="de-DE" dirty="0"/>
              <a:t>Relevant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Important</a:t>
            </a:r>
            <a:r>
              <a:rPr lang="de-DE" dirty="0"/>
              <a:t> variables</a:t>
            </a:r>
          </a:p>
          <a:p>
            <a:r>
              <a:rPr lang="de-DE" dirty="0" err="1"/>
              <a:t>Reduction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dimensionality</a:t>
            </a:r>
            <a:r>
              <a:rPr lang="de-DE" baseline="0" dirty="0"/>
              <a:t> </a:t>
            </a:r>
          </a:p>
          <a:p>
            <a:pPr lvl="1"/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efficency</a:t>
            </a:r>
            <a:r>
              <a:rPr lang="de-DE" baseline="0" dirty="0"/>
              <a:t> and </a:t>
            </a:r>
            <a:r>
              <a:rPr lang="de-DE" baseline="0" dirty="0" err="1"/>
              <a:t>accuracy</a:t>
            </a:r>
            <a:r>
              <a:rPr lang="de-DE" baseline="0" dirty="0"/>
              <a:t> </a:t>
            </a:r>
          </a:p>
          <a:p>
            <a:r>
              <a:rPr lang="de-DE" dirty="0"/>
              <a:t>Clustering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DF873FB-D782-CED3-5AEA-5D17F9043D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80993" y="2008767"/>
            <a:ext cx="5472545" cy="37154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90BBC-F22D-5829-996E-166AEDF8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F487A-CCC6-016A-AD2F-F1BB298E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06AD8-5DC1-7516-69D8-E89123CA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5</a:t>
            </a:fld>
            <a:endParaRPr lang="de-DE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0C97067-7B4A-1601-4512-17A50BCE52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2630" y="5704543"/>
            <a:ext cx="5181600" cy="365125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https://www.uni-mannheim.de/media/Einrichtungen/dws/Files_Teaching/Data_Mining/Slides/DMI00-Intro-FSS2020.pdf</a:t>
            </a:r>
          </a:p>
        </p:txBody>
      </p:sp>
    </p:spTree>
    <p:extLst>
      <p:ext uri="{BB962C8B-B14F-4D97-AF65-F5344CB8AC3E}">
        <p14:creationId xmlns:p14="http://schemas.microsoft.com/office/powerpoint/2010/main" val="346622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D709-BF9F-9AA2-60E8-FDA8A112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Selection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F88A9-0199-0159-7F79-097FBBE60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  <a:p>
            <a:pPr lvl="1"/>
            <a:r>
              <a:rPr lang="de-DE" dirty="0"/>
              <a:t>Filter-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2"/>
            <a:r>
              <a:rPr lang="de-DE" dirty="0" err="1"/>
              <a:t>Classifier</a:t>
            </a:r>
            <a:r>
              <a:rPr lang="de-DE" dirty="0"/>
              <a:t>-independent</a:t>
            </a:r>
          </a:p>
          <a:p>
            <a:pPr lvl="2"/>
            <a:r>
              <a:rPr lang="de-DE" dirty="0"/>
              <a:t>Simple and </a:t>
            </a:r>
            <a:r>
              <a:rPr lang="de-DE" dirty="0" err="1"/>
              <a:t>efficient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Consideration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Wrapper-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/>
              <a:t>Embedded </a:t>
            </a:r>
            <a:r>
              <a:rPr lang="de-DE" dirty="0" err="1"/>
              <a:t>methods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530F5-D5F4-B65A-7E50-15AF54B6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B7044-2286-C6A6-B662-F6E477AF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3C920-0399-97EB-E42C-C01B1532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77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516F-641D-4E19-8015-15EF35F3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 Selection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A6E6-F8D6-D12B-7C02-C18E15EC89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de-DE" dirty="0"/>
              <a:t>Different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baseline="0" dirty="0"/>
              <a:t> </a:t>
            </a:r>
          </a:p>
          <a:p>
            <a:pPr lvl="1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problem</a:t>
            </a:r>
            <a:r>
              <a:rPr lang="de-DE" baseline="0" dirty="0"/>
              <a:t> </a:t>
            </a:r>
          </a:p>
          <a:p>
            <a:pPr lvl="0"/>
            <a:r>
              <a:rPr lang="de-DE" dirty="0" err="1"/>
              <a:t>Examples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Classification Models</a:t>
            </a:r>
          </a:p>
          <a:p>
            <a:pPr lvl="2"/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pPr lvl="2"/>
            <a:r>
              <a:rPr lang="de-DE" dirty="0"/>
              <a:t>Support Vector Machines</a:t>
            </a:r>
          </a:p>
          <a:p>
            <a:pPr lvl="2"/>
            <a:r>
              <a:rPr lang="de-DE" dirty="0"/>
              <a:t>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endParaRPr lang="de-DE" dirty="0"/>
          </a:p>
          <a:p>
            <a:pPr lvl="1"/>
            <a:r>
              <a:rPr lang="de-DE" dirty="0"/>
              <a:t>Regression Models</a:t>
            </a:r>
          </a:p>
          <a:p>
            <a:pPr lvl="2"/>
            <a:r>
              <a:rPr lang="de-DE" dirty="0"/>
              <a:t>Linear Regression</a:t>
            </a:r>
          </a:p>
          <a:p>
            <a:pPr lvl="1"/>
            <a:r>
              <a:rPr lang="de-DE" dirty="0"/>
              <a:t>Clustering Models</a:t>
            </a:r>
          </a:p>
          <a:p>
            <a:pPr lvl="2"/>
            <a:r>
              <a:rPr lang="de-DE" dirty="0"/>
              <a:t>K-</a:t>
            </a:r>
            <a:r>
              <a:rPr lang="de-DE" dirty="0" err="1"/>
              <a:t>Means</a:t>
            </a:r>
            <a:endParaRPr lang="de-DE" dirty="0"/>
          </a:p>
        </p:txBody>
      </p:sp>
      <p:pic>
        <p:nvPicPr>
          <p:cNvPr id="13" name="Content Placeholder 12" descr="A comparison of graphs with different points&#10;&#10;Description automatically generated with medium confidence">
            <a:extLst>
              <a:ext uri="{FF2B5EF4-FFF2-40B4-BE49-F238E27FC236}">
                <a16:creationId xmlns:a16="http://schemas.microsoft.com/office/drawing/2014/main" id="{960FF738-9364-9B46-7A2A-83C0924874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2"/>
          <a:stretch/>
        </p:blipFill>
        <p:spPr>
          <a:xfrm>
            <a:off x="6019800" y="2314756"/>
            <a:ext cx="4939788" cy="33012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270F1-B02B-3A31-01B1-AF97AC98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1ADD4-966A-C2EB-DE81-4FA37C57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7A8C3-BFE8-B7F6-FB4A-28FAD414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7</a:t>
            </a:fld>
            <a:endParaRPr lang="de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F712F-2F80-85D6-D285-537D957A4C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D016AA-D8E5-1DEE-79DA-0FB3ADF57E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5907087"/>
            <a:ext cx="5181600" cy="365125"/>
          </a:xfrm>
        </p:spPr>
        <p:txBody>
          <a:bodyPr/>
          <a:lstStyle/>
          <a:p>
            <a:r>
              <a:rPr lang="de-DE" dirty="0"/>
              <a:t>https://argoshare.is.ed.ac.uk/healthyr_book/regression.html</a:t>
            </a:r>
          </a:p>
        </p:txBody>
      </p:sp>
    </p:spTree>
    <p:extLst>
      <p:ext uri="{BB962C8B-B14F-4D97-AF65-F5344CB8AC3E}">
        <p14:creationId xmlns:p14="http://schemas.microsoft.com/office/powerpoint/2010/main" val="18262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orful lines and dots&#10;&#10;Description automatically generated with medium confidence">
            <a:extLst>
              <a:ext uri="{FF2B5EF4-FFF2-40B4-BE49-F238E27FC236}">
                <a16:creationId xmlns:a16="http://schemas.microsoft.com/office/drawing/2014/main" id="{B2C36526-B62E-E591-F948-4EF0E6D36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1" r="22806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8F07B-B426-E4D6-2714-629D64784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Model Training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1C00D-3111-4D03-30FC-EE9D4B5B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04.06.2024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BFA40-423B-99D3-413B-8934F88D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91FD3-3222-B5DA-5B8F-7A230844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D6B29B-03CA-4423-AB3F-97EDAD5D76D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804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8C86-2795-06E3-61E2-0818FA0E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B5FF-9C72-44C7-A86C-64A252C8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aseline="0" dirty="0" err="1"/>
              <a:t>Accuracy</a:t>
            </a:r>
            <a:endParaRPr lang="de-DE" baseline="0" dirty="0"/>
          </a:p>
          <a:p>
            <a:pPr lvl="1"/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dirty="0" err="1"/>
              <a:t>ten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endParaRPr lang="de-DE" baseline="0" dirty="0"/>
          </a:p>
          <a:p>
            <a:pPr lvl="0"/>
            <a:r>
              <a:rPr lang="de-DE" baseline="0" dirty="0"/>
              <a:t>Precision</a:t>
            </a:r>
          </a:p>
          <a:p>
            <a:pPr lvl="1"/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positive </a:t>
            </a:r>
            <a:r>
              <a:rPr lang="de-DE" dirty="0" err="1"/>
              <a:t>predicitons</a:t>
            </a:r>
            <a:r>
              <a:rPr lang="de-DE" dirty="0"/>
              <a:t> </a:t>
            </a:r>
            <a:endParaRPr lang="de-DE" baseline="0" dirty="0"/>
          </a:p>
          <a:p>
            <a:pPr lvl="0"/>
            <a:r>
              <a:rPr lang="de-DE" baseline="0" dirty="0"/>
              <a:t>Recall </a:t>
            </a:r>
          </a:p>
          <a:p>
            <a:pPr lvl="1"/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correct</a:t>
            </a:r>
            <a:r>
              <a:rPr lang="de-DE" baseline="0" dirty="0"/>
              <a:t> </a:t>
            </a:r>
            <a:r>
              <a:rPr lang="de-DE" baseline="0" dirty="0" err="1"/>
              <a:t>predicitons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being</a:t>
            </a:r>
            <a:r>
              <a:rPr lang="de-DE" baseline="0" dirty="0"/>
              <a:t> </a:t>
            </a:r>
            <a:r>
              <a:rPr lang="de-DE" baseline="0" dirty="0" err="1"/>
              <a:t>made</a:t>
            </a:r>
            <a:r>
              <a:rPr lang="de-DE" baseline="0" dirty="0"/>
              <a:t> </a:t>
            </a:r>
          </a:p>
          <a:p>
            <a:pPr lvl="0"/>
            <a:r>
              <a:rPr lang="de-DE" baseline="0" dirty="0"/>
              <a:t>F1-score</a:t>
            </a:r>
          </a:p>
          <a:p>
            <a:pPr lvl="1"/>
            <a:r>
              <a:rPr lang="de-DE" dirty="0"/>
              <a:t>Harmonic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and </a:t>
            </a:r>
            <a:r>
              <a:rPr lang="de-DE" dirty="0" err="1"/>
              <a:t>recall</a:t>
            </a:r>
            <a:endParaRPr lang="de-DE" baseline="0" dirty="0"/>
          </a:p>
          <a:p>
            <a:pPr lvl="0"/>
            <a:r>
              <a:rPr lang="de-DE" baseline="0" dirty="0"/>
              <a:t>ROC-</a:t>
            </a:r>
            <a:r>
              <a:rPr lang="de-DE" baseline="0" dirty="0" err="1"/>
              <a:t>curves</a:t>
            </a:r>
            <a:r>
              <a:rPr lang="de-DE" baseline="0" dirty="0"/>
              <a:t> </a:t>
            </a:r>
            <a:r>
              <a:rPr lang="de-DE" dirty="0"/>
              <a:t>(Receiver Operating </a:t>
            </a:r>
            <a:r>
              <a:rPr lang="de-DE" dirty="0" err="1"/>
              <a:t>Characteristic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)</a:t>
            </a:r>
          </a:p>
          <a:p>
            <a:pPr lvl="1"/>
            <a:r>
              <a:rPr lang="de-DE" baseline="0" dirty="0"/>
              <a:t>Area </a:t>
            </a:r>
            <a:r>
              <a:rPr lang="de-DE" baseline="0" dirty="0" err="1"/>
              <a:t>under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curve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r>
              <a:rPr lang="de-DE" baseline="0" dirty="0"/>
              <a:t> </a:t>
            </a:r>
            <a:r>
              <a:rPr lang="de-DE" baseline="0" dirty="0" err="1"/>
              <a:t>perfomance</a:t>
            </a:r>
            <a:r>
              <a:rPr lang="de-DE" baseline="0" dirty="0"/>
              <a:t> </a:t>
            </a:r>
          </a:p>
          <a:p>
            <a:pPr lvl="2"/>
            <a:r>
              <a:rPr lang="de-DE" dirty="0"/>
              <a:t>1.0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, 0.5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guessing</a:t>
            </a:r>
            <a:r>
              <a:rPr lang="de-DE" dirty="0"/>
              <a:t> </a:t>
            </a:r>
            <a:endParaRPr lang="de-DE" baseline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527BD-B18C-A538-5B8A-ED8CE516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04.06.2024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BEDF8-6F49-900E-A539-3850C149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Weil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611D7-AFED-DEB3-C610-A6C046E6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B29B-03CA-4423-AB3F-97EDAD5D76D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77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Office PowerPoint</Application>
  <PresentationFormat>Widescreen</PresentationFormat>
  <Paragraphs>243</Paragraphs>
  <Slides>26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Office Theme</vt:lpstr>
      <vt:lpstr>Data Mining and Data Science Problems </vt:lpstr>
      <vt:lpstr>Overview</vt:lpstr>
      <vt:lpstr>The Data Mining Process</vt:lpstr>
      <vt:lpstr>Preprocessing</vt:lpstr>
      <vt:lpstr>Feature Selection</vt:lpstr>
      <vt:lpstr>Feature Selection</vt:lpstr>
      <vt:lpstr>Model Selection</vt:lpstr>
      <vt:lpstr>Model Training</vt:lpstr>
      <vt:lpstr>Model Evaluation</vt:lpstr>
      <vt:lpstr>Geospatial Data analysis </vt:lpstr>
      <vt:lpstr>Data Represenations</vt:lpstr>
      <vt:lpstr>A typical workflow for classification</vt:lpstr>
      <vt:lpstr>Plane Fitting</vt:lpstr>
      <vt:lpstr>Mitigate Noise in Plane fitting</vt:lpstr>
      <vt:lpstr>Ground Removal </vt:lpstr>
      <vt:lpstr>Ground Removal </vt:lpstr>
      <vt:lpstr>Ground Plane Fitting</vt:lpstr>
      <vt:lpstr>(Co-)Registration </vt:lpstr>
      <vt:lpstr>Segmentation </vt:lpstr>
      <vt:lpstr>Spatial Neighborhood</vt:lpstr>
      <vt:lpstr>Classification</vt:lpstr>
      <vt:lpstr>Classification</vt:lpstr>
      <vt:lpstr>Object Detection </vt:lpstr>
      <vt:lpstr>Outlook: Point-NET 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and Data Science Problems </dc:title>
  <dc:creator>Matthias Weil</dc:creator>
  <cp:lastModifiedBy>Matthias Weil</cp:lastModifiedBy>
  <cp:revision>4</cp:revision>
  <dcterms:created xsi:type="dcterms:W3CDTF">2024-05-07T13:22:00Z</dcterms:created>
  <dcterms:modified xsi:type="dcterms:W3CDTF">2024-05-28T00:39:46Z</dcterms:modified>
</cp:coreProperties>
</file>